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60" r:id="rId1"/>
  </p:sldMasterIdLst>
  <p:notesMasterIdLst>
    <p:notesMasterId r:id="rId26"/>
  </p:notesMasterIdLst>
  <p:sldIdLst>
    <p:sldId id="264" r:id="rId2"/>
    <p:sldId id="267" r:id="rId3"/>
    <p:sldId id="290" r:id="rId4"/>
    <p:sldId id="292" r:id="rId5"/>
    <p:sldId id="293" r:id="rId6"/>
    <p:sldId id="308" r:id="rId7"/>
    <p:sldId id="295" r:id="rId8"/>
    <p:sldId id="312" r:id="rId9"/>
    <p:sldId id="296" r:id="rId10"/>
    <p:sldId id="276" r:id="rId11"/>
    <p:sldId id="300" r:id="rId12"/>
    <p:sldId id="299" r:id="rId13"/>
    <p:sldId id="286" r:id="rId14"/>
    <p:sldId id="305" r:id="rId15"/>
    <p:sldId id="302" r:id="rId16"/>
    <p:sldId id="301" r:id="rId17"/>
    <p:sldId id="309" r:id="rId18"/>
    <p:sldId id="307" r:id="rId19"/>
    <p:sldId id="311" r:id="rId20"/>
    <p:sldId id="313" r:id="rId21"/>
    <p:sldId id="314" r:id="rId22"/>
    <p:sldId id="315" r:id="rId23"/>
    <p:sldId id="316" r:id="rId24"/>
    <p:sldId id="289" r:id="rId25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조선일보명조" panose="02030304000000000000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Arial Rounded MT Bold" panose="020F0704030504030204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pEgT3gQoVPQVlQB1xBeB2g==" hashData="SRBc3YN08X3109QDOJv/wq0hkwd7AiZZS9bOxqt1GrDYVc5eA5g7xPn9AF/K8rrLUg+GsQR2YS2rFPvxHqm6WQ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537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385" userDrawn="1">
          <p15:clr>
            <a:srgbClr val="A4A3A4"/>
          </p15:clr>
        </p15:guide>
        <p15:guide id="8" userDrawn="1">
          <p15:clr>
            <a:srgbClr val="A4A3A4"/>
          </p15:clr>
        </p15:guide>
        <p15:guide id="9" pos="5760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  <p15:guide id="11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BCA"/>
    <a:srgbClr val="E2F0D9"/>
    <a:srgbClr val="F4F1EC"/>
    <a:srgbClr val="8E2800"/>
    <a:srgbClr val="404040"/>
    <a:srgbClr val="262626"/>
    <a:srgbClr val="FFF0A5"/>
    <a:srgbClr val="468966"/>
    <a:srgbClr val="3E7A5B"/>
    <a:srgbClr val="B64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82326" autoAdjust="0"/>
  </p:normalViewPr>
  <p:slideViewPr>
    <p:cSldViewPr snapToGrid="0" showGuides="1">
      <p:cViewPr varScale="1">
        <p:scale>
          <a:sx n="66" d="100"/>
          <a:sy n="66" d="100"/>
        </p:scale>
        <p:origin x="1378" y="62"/>
      </p:cViewPr>
      <p:guideLst>
        <p:guide orient="horz" pos="2160"/>
        <p:guide pos="2880"/>
        <p:guide pos="5375"/>
        <p:guide orient="horz" pos="346"/>
        <p:guide orient="horz" pos="3974"/>
        <p:guide pos="385"/>
        <p:guide/>
        <p:guide pos="5760"/>
        <p:guide orient="horz" pos="432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EE298-6FCB-4C85-9C19-584B50C7C411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EBF47-C71F-40B4-A1ED-A6FA3D486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0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429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372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43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18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93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0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9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0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10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392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90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3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07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EBF47-C71F-40B4-A1ED-A6FA3D4860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773-AFEB-48FA-B7C5-C54D3EB22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9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31D2E-58A1-4342-94AC-1C6A90D70071}" type="datetimeFigureOut">
              <a:rPr lang="en-US" altLang="en-US"/>
              <a:pPr>
                <a:defRPr/>
              </a:pPr>
              <a:t>11/14/2017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A5567E-D9EF-43BC-9B46-71CD151D52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07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E1EFD-DCCF-4FEA-BEB1-CF06A6891DC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E4773-AFEB-48FA-B7C5-C54D3EB22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4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video" Target="NULL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" r="16615"/>
          <a:stretch/>
        </p:blipFill>
        <p:spPr>
          <a:xfrm>
            <a:off x="-1" y="-15"/>
            <a:ext cx="9144001" cy="686780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1" y="-15"/>
            <a:ext cx="9144002" cy="6858016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79275" y="1700509"/>
            <a:ext cx="438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3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WISH-BOARD</a:t>
            </a:r>
            <a:endParaRPr lang="ko-KR" altLang="en-US" sz="5400" spc="-3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9" y="4420263"/>
            <a:ext cx="4385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spc="-3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201411706 </a:t>
            </a:r>
            <a:r>
              <a:rPr lang="ko-KR" altLang="en-US" sz="2800" spc="-3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김혜지</a:t>
            </a:r>
            <a:endParaRPr lang="en-US" altLang="ko-KR" sz="2800" spc="-3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dist"/>
            <a:r>
              <a:rPr lang="en-US" altLang="ko-KR" sz="2800" spc="-3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201411708 </a:t>
            </a:r>
            <a:r>
              <a:rPr lang="ko-KR" altLang="en-US" sz="2800" spc="-3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나유강</a:t>
            </a:r>
            <a:endParaRPr lang="ko-KR" altLang="en-US" sz="2800" spc="-3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5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2"/>
    </mc:Choice>
    <mc:Fallback xmlns="">
      <p:transition spd="slow" advTm="185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14" name="타원 13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06223" y="1102908"/>
              <a:ext cx="729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적용 기술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084181" y="1367472"/>
            <a:ext cx="2253300" cy="4123055"/>
            <a:chOff x="1084181" y="1367472"/>
            <a:chExt cx="2253300" cy="4123055"/>
          </a:xfrm>
        </p:grpSpPr>
        <p:grpSp>
          <p:nvGrpSpPr>
            <p:cNvPr id="5" name="그룹 4"/>
            <p:cNvGrpSpPr/>
            <p:nvPr/>
          </p:nvGrpSpPr>
          <p:grpSpPr>
            <a:xfrm>
              <a:off x="1084181" y="1367472"/>
              <a:ext cx="2253300" cy="4123055"/>
              <a:chOff x="1084181" y="1367472"/>
              <a:chExt cx="2253300" cy="412305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084183" y="1367472"/>
                <a:ext cx="2253298" cy="4123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084182" y="2167404"/>
                <a:ext cx="22532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404040"/>
                    </a:solidFill>
                    <a:latin typeface="Arial Rounded MT Bold" panose="020F0704030504030204" pitchFamily="34" charset="0"/>
                  </a:rPr>
                  <a:t>HTML 5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084181" y="2641358"/>
                <a:ext cx="22532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 the </a:t>
                </a:r>
                <a:r>
                  <a:rPr lang="en-US" altLang="ko-KR" sz="1200" dirty="0" err="1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jsp</a:t>
                </a:r>
                <a:r>
                  <a:rPr lang="en-US" altLang="ko-KR" sz="1200" dirty="0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files!</a:t>
                </a:r>
                <a:endParaRPr lang="ko-KR" altLang="en-US" sz="12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377" b="-1"/>
              <a:stretch/>
            </p:blipFill>
            <p:spPr>
              <a:xfrm>
                <a:off x="1084183" y="3429000"/>
                <a:ext cx="2253298" cy="2061527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1084181" y="3426479"/>
              <a:ext cx="2253299" cy="206404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웹사이트의 전체적인 틀을 잡기 위해 사용한다</a:t>
              </a:r>
              <a:r>
                <a:rPr lang="en-US" altLang="ko-KR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444895" y="1367472"/>
            <a:ext cx="2288044" cy="4123055"/>
            <a:chOff x="3444895" y="1367472"/>
            <a:chExt cx="2288044" cy="4123055"/>
          </a:xfrm>
        </p:grpSpPr>
        <p:grpSp>
          <p:nvGrpSpPr>
            <p:cNvPr id="21" name="그룹 20"/>
            <p:cNvGrpSpPr/>
            <p:nvPr/>
          </p:nvGrpSpPr>
          <p:grpSpPr>
            <a:xfrm>
              <a:off x="3445351" y="1367472"/>
              <a:ext cx="2287588" cy="4123055"/>
              <a:chOff x="3445351" y="1367472"/>
              <a:chExt cx="2287588" cy="412305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351" y="1367472"/>
                <a:ext cx="2253298" cy="4123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17" r="11297"/>
              <a:stretch/>
            </p:blipFill>
            <p:spPr>
              <a:xfrm>
                <a:off x="3445352" y="3426479"/>
                <a:ext cx="2253298" cy="2064048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455172" y="2641358"/>
                <a:ext cx="22532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 the </a:t>
                </a:r>
                <a:r>
                  <a:rPr lang="en-US" altLang="ko-KR" sz="1200" dirty="0" err="1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jsp</a:t>
                </a:r>
                <a:r>
                  <a:rPr lang="en-US" altLang="ko-KR" sz="1200" dirty="0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files!</a:t>
                </a:r>
                <a:endParaRPr lang="ko-KR" altLang="en-US" sz="12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479640" y="2179693"/>
                <a:ext cx="22532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404040"/>
                    </a:solidFill>
                    <a:latin typeface="Arial Rounded MT Bold" panose="020F0704030504030204" pitchFamily="34" charset="0"/>
                  </a:rPr>
                  <a:t>CSS</a:t>
                </a: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>
              <a:off x="3444895" y="3426479"/>
              <a:ext cx="2253299" cy="206404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Html 5</a:t>
              </a:r>
              <a:r>
                <a:rPr lang="ko-KR" altLang="en-US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와 함께 웹사이트의 디자인을 위하여 </a:t>
              </a:r>
              <a:r>
                <a:rPr lang="en-US" altLang="ko-KR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CSS</a:t>
              </a:r>
              <a:r>
                <a:rPr lang="ko-KR" altLang="en-US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를 사용한다</a:t>
              </a:r>
              <a:r>
                <a:rPr lang="en-US" altLang="ko-KR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786874" y="1367472"/>
            <a:ext cx="2272943" cy="4123055"/>
            <a:chOff x="5786874" y="1367472"/>
            <a:chExt cx="2272943" cy="4123055"/>
          </a:xfrm>
        </p:grpSpPr>
        <p:grpSp>
          <p:nvGrpSpPr>
            <p:cNvPr id="22" name="그룹 21"/>
            <p:cNvGrpSpPr/>
            <p:nvPr/>
          </p:nvGrpSpPr>
          <p:grpSpPr>
            <a:xfrm>
              <a:off x="5786874" y="1367472"/>
              <a:ext cx="2272943" cy="4123055"/>
              <a:chOff x="5786874" y="1367472"/>
              <a:chExt cx="2272943" cy="4123055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5806519" y="1367472"/>
                <a:ext cx="2253298" cy="4123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806518" y="2167402"/>
                <a:ext cx="22532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err="1">
                    <a:solidFill>
                      <a:srgbClr val="404040"/>
                    </a:solidFill>
                    <a:latin typeface="Arial Rounded MT Bold" panose="020F0704030504030204" pitchFamily="34" charset="0"/>
                  </a:rPr>
                  <a:t>Javascript</a:t>
                </a:r>
                <a:endParaRPr lang="en-US" altLang="ko-KR" sz="2400" dirty="0">
                  <a:solidFill>
                    <a:srgbClr val="404040"/>
                  </a:solidFill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53"/>
              <a:stretch/>
            </p:blipFill>
            <p:spPr>
              <a:xfrm>
                <a:off x="5806518" y="3429000"/>
                <a:ext cx="2253299" cy="2061527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5786874" y="2641358"/>
                <a:ext cx="22532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Drag &amp; Drop</a:t>
                </a:r>
                <a:endParaRPr lang="ko-KR" altLang="en-US" sz="12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5806065" y="3426479"/>
              <a:ext cx="2253299" cy="206404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사용자가 편리하게 사용할 수 있도록</a:t>
              </a:r>
              <a:r>
                <a:rPr lang="en-US" altLang="ko-KR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웹사이트에 풍부한 효과를 넣기 위하여</a:t>
              </a:r>
              <a:r>
                <a:rPr lang="en-US" altLang="ko-KR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사용한다</a:t>
              </a:r>
              <a:r>
                <a:rPr lang="en-US" altLang="ko-KR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26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05"/>
    </mc:Choice>
    <mc:Fallback xmlns="">
      <p:transition advTm="4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06519" y="1367472"/>
            <a:ext cx="2253298" cy="4123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/>
          <a:stretch/>
        </p:blipFill>
        <p:spPr>
          <a:xfrm>
            <a:off x="5806518" y="3429000"/>
            <a:ext cx="2253299" cy="206152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14" name="타원 13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06223" y="1102908"/>
              <a:ext cx="7296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적용 기술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11" y="3426477"/>
            <a:ext cx="2253305" cy="206404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425705" y="1367472"/>
            <a:ext cx="2272944" cy="4123056"/>
            <a:chOff x="3425705" y="1367472"/>
            <a:chExt cx="2272944" cy="4123056"/>
          </a:xfrm>
        </p:grpSpPr>
        <p:grpSp>
          <p:nvGrpSpPr>
            <p:cNvPr id="18" name="그룹 17"/>
            <p:cNvGrpSpPr/>
            <p:nvPr/>
          </p:nvGrpSpPr>
          <p:grpSpPr>
            <a:xfrm>
              <a:off x="3425705" y="1367472"/>
              <a:ext cx="2272944" cy="4123056"/>
              <a:chOff x="3425705" y="1367472"/>
              <a:chExt cx="2272944" cy="4123056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445351" y="1367472"/>
                <a:ext cx="2253298" cy="4123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425705" y="2641358"/>
                <a:ext cx="22532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Drag &amp; Drop, </a:t>
                </a:r>
                <a:r>
                  <a:rPr lang="en-US" altLang="ko-KR" sz="1200" dirty="0" err="1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jquery</a:t>
                </a:r>
                <a:endParaRPr lang="ko-KR" altLang="en-US" sz="1200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445346" y="2112340"/>
                <a:ext cx="22532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404040"/>
                    </a:solidFill>
                    <a:latin typeface="Arial Rounded MT Bold" panose="020F0704030504030204" pitchFamily="34" charset="0"/>
                  </a:rPr>
                  <a:t>API</a:t>
                </a:r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5347" y="3430292"/>
                <a:ext cx="2253299" cy="2060236"/>
              </a:xfrm>
              <a:prstGeom prst="rect">
                <a:avLst/>
              </a:prstGeom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3444895" y="3426479"/>
              <a:ext cx="2253299" cy="206404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외부 라이브러리를 이용하여 사용자가 웹사이트에서 이미지를 끌어오는 기능을 제공한다</a:t>
              </a:r>
              <a:r>
                <a:rPr lang="en-US" altLang="ko-KR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83723" y="1367472"/>
            <a:ext cx="2253758" cy="4123055"/>
            <a:chOff x="1083723" y="1367472"/>
            <a:chExt cx="2253758" cy="4123055"/>
          </a:xfrm>
        </p:grpSpPr>
        <p:grpSp>
          <p:nvGrpSpPr>
            <p:cNvPr id="12" name="그룹 11"/>
            <p:cNvGrpSpPr/>
            <p:nvPr/>
          </p:nvGrpSpPr>
          <p:grpSpPr>
            <a:xfrm>
              <a:off x="1084181" y="1367472"/>
              <a:ext cx="2253300" cy="4123055"/>
              <a:chOff x="1084181" y="1367472"/>
              <a:chExt cx="2253300" cy="4123055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084183" y="1367472"/>
                <a:ext cx="2253298" cy="41230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084182" y="2167404"/>
                <a:ext cx="22532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404040"/>
                    </a:solidFill>
                    <a:latin typeface="Arial Rounded MT Bold" panose="020F0704030504030204" pitchFamily="34" charset="0"/>
                  </a:rPr>
                  <a:t>API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084181" y="2641358"/>
                <a:ext cx="22532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strike="sngStrike" dirty="0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Facebook login</a:t>
                </a:r>
                <a:endParaRPr lang="ko-KR" altLang="en-US" sz="1200" strike="sngStrike" dirty="0"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181" y="3426479"/>
                <a:ext cx="2253299" cy="2064048"/>
              </a:xfrm>
              <a:prstGeom prst="rect">
                <a:avLst/>
              </a:prstGeom>
            </p:spPr>
          </p:pic>
        </p:grpSp>
        <p:sp>
          <p:nvSpPr>
            <p:cNvPr id="24" name="직사각형 23"/>
            <p:cNvSpPr/>
            <p:nvPr/>
          </p:nvSpPr>
          <p:spPr>
            <a:xfrm>
              <a:off x="1083723" y="3426477"/>
              <a:ext cx="2253299" cy="206404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SNS</a:t>
              </a:r>
              <a:r>
                <a:rPr lang="ko-KR" altLang="en-US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계정을 이용해서 회원가입을 하는 기능을 넣으려고 했으나 도메인이 없으면 개발자 사이트에 등록을 못하는 관계로 보류하였다</a:t>
              </a:r>
              <a:r>
                <a:rPr lang="en-US" altLang="ko-KR" dirty="0">
                  <a:solidFill>
                    <a:schemeClr val="tx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5806517" y="3426477"/>
            <a:ext cx="2253299" cy="206404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사용자가 비밀번호를 분실했을 때 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SMTP</a:t>
            </a:r>
            <a:r>
              <a:rPr lang="ko-KR" altLang="en-US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서버를 이용하여 비밀번호를 사용자 이메일로 전송해준다</a:t>
            </a:r>
            <a:r>
              <a:rPr lang="en-US" altLang="ko-KR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8291" y="2112340"/>
            <a:ext cx="225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SMTP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67228" y="2641358"/>
            <a:ext cx="225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이메일 전송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91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5377"/>
    </mc:Choice>
    <mc:Fallback xmlns="">
      <p:transition advTm="35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눈물 방울 3"/>
          <p:cNvSpPr/>
          <p:nvPr/>
        </p:nvSpPr>
        <p:spPr>
          <a:xfrm>
            <a:off x="113313" y="2345654"/>
            <a:ext cx="4720394" cy="4447736"/>
          </a:xfrm>
          <a:prstGeom prst="teardrop">
            <a:avLst>
              <a:gd name="adj" fmla="val 8806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10" name="Straight Arrow Connector 4109"/>
          <p:cNvCxnSpPr>
            <a:stCxn id="25" idx="3"/>
            <a:endCxn id="4" idx="5"/>
          </p:cNvCxnSpPr>
          <p:nvPr/>
        </p:nvCxnSpPr>
        <p:spPr>
          <a:xfrm flipH="1">
            <a:off x="804599" y="2179112"/>
            <a:ext cx="654307" cy="817898"/>
          </a:xfrm>
          <a:prstGeom prst="straightConnector1">
            <a:avLst/>
          </a:prstGeom>
          <a:ln w="12700" cmpd="sng">
            <a:solidFill>
              <a:srgbClr val="68686D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54" idx="3"/>
            <a:endCxn id="4" idx="6"/>
          </p:cNvCxnSpPr>
          <p:nvPr/>
        </p:nvCxnSpPr>
        <p:spPr>
          <a:xfrm flipH="1">
            <a:off x="2473510" y="1314503"/>
            <a:ext cx="647626" cy="10311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98" idx="2"/>
            <a:endCxn id="89" idx="0"/>
          </p:cNvCxnSpPr>
          <p:nvPr/>
        </p:nvCxnSpPr>
        <p:spPr>
          <a:xfrm>
            <a:off x="5928226" y="3531882"/>
            <a:ext cx="1885759" cy="488514"/>
          </a:xfrm>
          <a:prstGeom prst="straightConnector1">
            <a:avLst/>
          </a:prstGeom>
          <a:ln w="12700" cmpd="sng">
            <a:solidFill>
              <a:srgbClr val="68686D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32" name="Group 10"/>
          <p:cNvGrpSpPr>
            <a:grpSpLocks/>
          </p:cNvGrpSpPr>
          <p:nvPr/>
        </p:nvGrpSpPr>
        <p:grpSpPr bwMode="auto">
          <a:xfrm>
            <a:off x="306381" y="1904474"/>
            <a:ext cx="1152525" cy="568325"/>
            <a:chOff x="1210723" y="1589088"/>
            <a:chExt cx="1152247" cy="568325"/>
          </a:xfrm>
        </p:grpSpPr>
        <p:sp>
          <p:nvSpPr>
            <p:cNvPr id="24" name="Terminator 23"/>
            <p:cNvSpPr>
              <a:spLocks noChangeArrowheads="1"/>
            </p:cNvSpPr>
            <p:nvPr/>
          </p:nvSpPr>
          <p:spPr bwMode="auto">
            <a:xfrm>
              <a:off x="1210723" y="1589088"/>
              <a:ext cx="1152247" cy="568325"/>
            </a:xfrm>
            <a:prstGeom prst="flowChartTerminator">
              <a:avLst/>
            </a:prstGeom>
            <a:solidFill>
              <a:srgbClr val="99BA82"/>
            </a:solidFill>
            <a:ln w="9525">
              <a:noFill/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1000" spc="5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1210723" y="1725613"/>
              <a:ext cx="1152247" cy="27622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Arial"/>
                </a:rPr>
                <a:t>Client</a:t>
              </a:r>
            </a:p>
          </p:txBody>
        </p:sp>
      </p:grpSp>
      <p:grpSp>
        <p:nvGrpSpPr>
          <p:cNvPr id="5134" name="Group 33"/>
          <p:cNvGrpSpPr>
            <a:grpSpLocks/>
          </p:cNvGrpSpPr>
          <p:nvPr/>
        </p:nvGrpSpPr>
        <p:grpSpPr bwMode="auto">
          <a:xfrm>
            <a:off x="2394434" y="511062"/>
            <a:ext cx="1816754" cy="803441"/>
            <a:chOff x="2605202" y="1589088"/>
            <a:chExt cx="1815992" cy="585583"/>
          </a:xfrm>
        </p:grpSpPr>
        <p:sp>
          <p:nvSpPr>
            <p:cNvPr id="54" name="Data 53"/>
            <p:cNvSpPr>
              <a:spLocks noChangeArrowheads="1"/>
            </p:cNvSpPr>
            <p:nvPr/>
          </p:nvSpPr>
          <p:spPr bwMode="auto">
            <a:xfrm>
              <a:off x="2605202" y="1589088"/>
              <a:ext cx="1815992" cy="585583"/>
            </a:xfrm>
            <a:prstGeom prst="flowChartInputOutput">
              <a:avLst/>
            </a:prstGeom>
            <a:solidFill>
              <a:srgbClr val="78C9BA"/>
            </a:solidFill>
            <a:ln w="9525">
              <a:noFill/>
              <a:miter lim="800000"/>
              <a:headEnd/>
              <a:tailEnd/>
            </a:ln>
            <a:effectLst>
              <a:outerShdw blurRad="41275" dist="25400" dir="5400000" rotWithShape="0">
                <a:srgbClr val="68686D">
                  <a:alpha val="34998"/>
                </a:srgb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12795" y="1701251"/>
              <a:ext cx="1589373" cy="3364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343437"/>
                  </a:solidFill>
                  <a:latin typeface="+mn-lt"/>
                  <a:ea typeface="+mn-ea"/>
                  <a:cs typeface="Arial"/>
                </a:rPr>
                <a:t>UserController.java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343437"/>
                  </a:solidFill>
                  <a:cs typeface="Arial"/>
                </a:rPr>
                <a:t>YoukhiController.java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5139" name="Group 46"/>
          <p:cNvGrpSpPr>
            <a:grpSpLocks/>
          </p:cNvGrpSpPr>
          <p:nvPr/>
        </p:nvGrpSpPr>
        <p:grpSpPr bwMode="auto">
          <a:xfrm>
            <a:off x="6740770" y="4020396"/>
            <a:ext cx="2146430" cy="2526988"/>
            <a:chOff x="6312738" y="4818103"/>
            <a:chExt cx="966191" cy="966191"/>
          </a:xfrm>
          <a:solidFill>
            <a:schemeClr val="bg1"/>
          </a:solidFill>
        </p:grpSpPr>
        <p:sp>
          <p:nvSpPr>
            <p:cNvPr id="89" name="Document 88"/>
            <p:cNvSpPr>
              <a:spLocks noChangeArrowheads="1"/>
            </p:cNvSpPr>
            <p:nvPr/>
          </p:nvSpPr>
          <p:spPr bwMode="auto">
            <a:xfrm>
              <a:off x="6312738" y="4818103"/>
              <a:ext cx="966191" cy="966191"/>
            </a:xfrm>
            <a:prstGeom prst="flowChartDocumen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41275" dist="25400" dir="5400000" rotWithShape="0">
                <a:srgbClr val="68686D">
                  <a:alpha val="34998"/>
                </a:srgbClr>
              </a:out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312738" y="4857338"/>
              <a:ext cx="966191" cy="658997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Bean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WishBean.java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UserBean.java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ProductsBean.java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ImagesBean.java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CategoryBean.java</a:t>
              </a:r>
            </a:p>
          </p:txBody>
        </p:sp>
      </p:grpSp>
      <p:grpSp>
        <p:nvGrpSpPr>
          <p:cNvPr id="5140" name="Group 32"/>
          <p:cNvGrpSpPr>
            <a:grpSpLocks/>
          </p:cNvGrpSpPr>
          <p:nvPr/>
        </p:nvGrpSpPr>
        <p:grpSpPr bwMode="auto">
          <a:xfrm>
            <a:off x="4465237" y="535099"/>
            <a:ext cx="2924352" cy="2996783"/>
            <a:chOff x="5846451" y="1304054"/>
            <a:chExt cx="1149815" cy="1147920"/>
          </a:xfrm>
        </p:grpSpPr>
        <p:sp>
          <p:nvSpPr>
            <p:cNvPr id="98" name="Decision 97"/>
            <p:cNvSpPr>
              <a:spLocks noChangeArrowheads="1"/>
            </p:cNvSpPr>
            <p:nvPr/>
          </p:nvSpPr>
          <p:spPr bwMode="auto">
            <a:xfrm>
              <a:off x="5847090" y="1304054"/>
              <a:ext cx="1149176" cy="1147920"/>
            </a:xfrm>
            <a:prstGeom prst="flowChartDecision">
              <a:avLst/>
            </a:prstGeom>
            <a:solidFill>
              <a:srgbClr val="C25552"/>
            </a:solidFill>
            <a:ln w="9525">
              <a:noFill/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46451" y="1486435"/>
              <a:ext cx="1149176" cy="72756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Arial"/>
                </a:rPr>
                <a:t>DAO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cs typeface="Arial"/>
                </a:rPr>
                <a:t>DBCategoryDAO.java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Arial"/>
                </a:rPr>
                <a:t>DBImagesDAO.java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cs typeface="Arial"/>
                </a:rPr>
                <a:t>DBProducts.java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Arial"/>
                </a:rPr>
                <a:t>DBUserDAO.java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cs typeface="Arial"/>
                </a:rPr>
                <a:t>DBWishDAO.java</a:t>
              </a:r>
            </a:p>
          </p:txBody>
        </p:sp>
      </p:grpSp>
      <p:cxnSp>
        <p:nvCxnSpPr>
          <p:cNvPr id="155" name="Straight Arrow Connector 154"/>
          <p:cNvCxnSpPr>
            <a:stCxn id="10" idx="2"/>
            <a:endCxn id="98" idx="0"/>
          </p:cNvCxnSpPr>
          <p:nvPr/>
        </p:nvCxnSpPr>
        <p:spPr>
          <a:xfrm flipH="1">
            <a:off x="5928226" y="470139"/>
            <a:ext cx="1507740" cy="64960"/>
          </a:xfrm>
          <a:prstGeom prst="straightConnector1">
            <a:avLst/>
          </a:prstGeom>
          <a:ln w="12700" cmpd="sng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99" idx="1"/>
            <a:endCxn id="55" idx="3"/>
          </p:cNvCxnSpPr>
          <p:nvPr/>
        </p:nvCxnSpPr>
        <p:spPr>
          <a:xfrm flipH="1" flipV="1">
            <a:off x="4092112" y="895786"/>
            <a:ext cx="373125" cy="1065143"/>
          </a:xfrm>
          <a:prstGeom prst="straightConnector1">
            <a:avLst/>
          </a:prstGeom>
          <a:ln w="12700" cmpd="sng">
            <a:solidFill>
              <a:srgbClr val="C25552"/>
            </a:solidFill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3127284" y="164516"/>
            <a:ext cx="808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ＭＳ Ｐゴシック" charset="0"/>
                <a:cs typeface="Arial"/>
              </a:rPr>
              <a:t>Servlet</a:t>
            </a:r>
            <a:endParaRPr lang="en-US" sz="1600" b="1" dirty="0">
              <a:solidFill>
                <a:schemeClr val="bg2">
                  <a:lumMod val="50000"/>
                </a:schemeClr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grpSp>
        <p:nvGrpSpPr>
          <p:cNvPr id="5136" name="Group 7"/>
          <p:cNvGrpSpPr>
            <a:grpSpLocks/>
          </p:cNvGrpSpPr>
          <p:nvPr/>
        </p:nvGrpSpPr>
        <p:grpSpPr bwMode="auto">
          <a:xfrm>
            <a:off x="1458906" y="3221256"/>
            <a:ext cx="1228725" cy="565150"/>
            <a:chOff x="2815951" y="3195159"/>
            <a:chExt cx="1227889" cy="5640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3" name="Process 62"/>
            <p:cNvSpPr>
              <a:spLocks noChangeArrowheads="1"/>
            </p:cNvSpPr>
            <p:nvPr/>
          </p:nvSpPr>
          <p:spPr bwMode="auto">
            <a:xfrm>
              <a:off x="2815951" y="319515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815951" y="3333000"/>
              <a:ext cx="1227889" cy="27726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343437"/>
                  </a:solidFill>
                  <a:cs typeface="Arial"/>
                </a:rPr>
                <a:t>p</a:t>
              </a:r>
              <a:r>
                <a:rPr lang="en-US" sz="1200" dirty="0" err="1">
                  <a:solidFill>
                    <a:srgbClr val="343437"/>
                  </a:solidFill>
                  <a:latin typeface="+mn-lt"/>
                  <a:ea typeface="+mn-ea"/>
                  <a:cs typeface="Arial"/>
                </a:rPr>
                <a:t>anels.jsp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47" name="Group 7"/>
          <p:cNvGrpSpPr>
            <a:grpSpLocks/>
          </p:cNvGrpSpPr>
          <p:nvPr/>
        </p:nvGrpSpPr>
        <p:grpSpPr bwMode="auto">
          <a:xfrm>
            <a:off x="539620" y="3655491"/>
            <a:ext cx="1228725" cy="565150"/>
            <a:chOff x="2815951" y="3195159"/>
            <a:chExt cx="1227889" cy="564041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8" name="Process 62"/>
            <p:cNvSpPr>
              <a:spLocks noChangeArrowheads="1"/>
            </p:cNvSpPr>
            <p:nvPr/>
          </p:nvSpPr>
          <p:spPr bwMode="auto">
            <a:xfrm>
              <a:off x="2815951" y="319515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15951" y="3333000"/>
              <a:ext cx="1227889" cy="27726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343437"/>
                  </a:solidFill>
                  <a:cs typeface="Arial"/>
                </a:rPr>
                <a:t>clothes.jsp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50" name="Group 7"/>
          <p:cNvGrpSpPr>
            <a:grpSpLocks/>
          </p:cNvGrpSpPr>
          <p:nvPr/>
        </p:nvGrpSpPr>
        <p:grpSpPr bwMode="auto">
          <a:xfrm>
            <a:off x="1669920" y="4099144"/>
            <a:ext cx="1228725" cy="565150"/>
            <a:chOff x="2815951" y="3195159"/>
            <a:chExt cx="1227889" cy="5640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1" name="Process 62"/>
            <p:cNvSpPr>
              <a:spLocks noChangeArrowheads="1"/>
            </p:cNvSpPr>
            <p:nvPr/>
          </p:nvSpPr>
          <p:spPr bwMode="auto">
            <a:xfrm>
              <a:off x="2815951" y="319515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815951" y="3333000"/>
              <a:ext cx="1227889" cy="27726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343437"/>
                  </a:solidFill>
                  <a:latin typeface="+mn-lt"/>
                  <a:ea typeface="+mn-ea"/>
                  <a:cs typeface="Arial"/>
                </a:rPr>
                <a:t>login.jsp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53" name="Group 7"/>
          <p:cNvGrpSpPr>
            <a:grpSpLocks/>
          </p:cNvGrpSpPr>
          <p:nvPr/>
        </p:nvGrpSpPr>
        <p:grpSpPr bwMode="auto">
          <a:xfrm>
            <a:off x="110532" y="4575420"/>
            <a:ext cx="1654546" cy="565150"/>
            <a:chOff x="2815951" y="3195159"/>
            <a:chExt cx="1227889" cy="56404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6" name="Process 62"/>
            <p:cNvSpPr>
              <a:spLocks noChangeArrowheads="1"/>
            </p:cNvSpPr>
            <p:nvPr/>
          </p:nvSpPr>
          <p:spPr bwMode="auto">
            <a:xfrm>
              <a:off x="2815951" y="319515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815951" y="3333000"/>
              <a:ext cx="1227889" cy="27645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343437"/>
                  </a:solidFill>
                  <a:cs typeface="Arial"/>
                </a:rPr>
                <a:t>c</a:t>
              </a:r>
              <a:r>
                <a:rPr lang="en-US" sz="1200" dirty="0" err="1">
                  <a:solidFill>
                    <a:srgbClr val="343437"/>
                  </a:solidFill>
                  <a:latin typeface="+mn-lt"/>
                  <a:ea typeface="+mn-ea"/>
                  <a:cs typeface="Arial"/>
                </a:rPr>
                <a:t>reating_account.jsp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58" name="Group 7"/>
          <p:cNvGrpSpPr>
            <a:grpSpLocks/>
          </p:cNvGrpSpPr>
          <p:nvPr/>
        </p:nvGrpSpPr>
        <p:grpSpPr bwMode="auto">
          <a:xfrm>
            <a:off x="1643313" y="5086379"/>
            <a:ext cx="1228726" cy="565150"/>
            <a:chOff x="2815950" y="3195158"/>
            <a:chExt cx="1227890" cy="56404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0" name="Process 62"/>
            <p:cNvSpPr>
              <a:spLocks noChangeArrowheads="1"/>
            </p:cNvSpPr>
            <p:nvPr/>
          </p:nvSpPr>
          <p:spPr bwMode="auto">
            <a:xfrm>
              <a:off x="2815950" y="3195158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815951" y="3333001"/>
              <a:ext cx="1227889" cy="276456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343437"/>
                  </a:solidFill>
                  <a:cs typeface="Arial"/>
                </a:rPr>
                <a:t>l</a:t>
              </a:r>
              <a:r>
                <a:rPr lang="en-US" sz="1200" dirty="0" err="1">
                  <a:solidFill>
                    <a:srgbClr val="343437"/>
                  </a:solidFill>
                  <a:latin typeface="+mn-lt"/>
                  <a:ea typeface="+mn-ea"/>
                  <a:cs typeface="Arial"/>
                </a:rPr>
                <a:t>ogout.jsp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62" name="Group 7"/>
          <p:cNvGrpSpPr>
            <a:grpSpLocks/>
          </p:cNvGrpSpPr>
          <p:nvPr/>
        </p:nvGrpSpPr>
        <p:grpSpPr bwMode="auto">
          <a:xfrm>
            <a:off x="1632234" y="6039936"/>
            <a:ext cx="1228725" cy="565150"/>
            <a:chOff x="2815951" y="3195159"/>
            <a:chExt cx="1227889" cy="56404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4" name="Process 62"/>
            <p:cNvSpPr>
              <a:spLocks noChangeArrowheads="1"/>
            </p:cNvSpPr>
            <p:nvPr/>
          </p:nvSpPr>
          <p:spPr bwMode="auto">
            <a:xfrm>
              <a:off x="2815951" y="319515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15951" y="3333000"/>
              <a:ext cx="1227889" cy="27645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343437"/>
                  </a:solidFill>
                  <a:latin typeface="+mn-lt"/>
                  <a:ea typeface="+mn-ea"/>
                  <a:cs typeface="Arial"/>
                </a:rPr>
                <a:t>logout.jsp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71" name="타원 70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428103" y="1102908"/>
              <a:ext cx="12859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Architecture</a:t>
              </a:r>
              <a:endParaRPr lang="ko-KR" altLang="en-US" sz="1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</p:grpSp>
      <p:cxnSp>
        <p:nvCxnSpPr>
          <p:cNvPr id="86" name="Straight Arrow Connector 125"/>
          <p:cNvCxnSpPr>
            <a:stCxn id="90" idx="1"/>
            <a:endCxn id="4" idx="0"/>
          </p:cNvCxnSpPr>
          <p:nvPr/>
        </p:nvCxnSpPr>
        <p:spPr>
          <a:xfrm flipH="1" flipV="1">
            <a:off x="4833707" y="4569522"/>
            <a:ext cx="1907063" cy="41526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19662" y="2194349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ＭＳ Ｐゴシック" charset="0"/>
                <a:cs typeface="Arial"/>
              </a:rPr>
              <a:t>JSP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0" name="원통형 9"/>
          <p:cNvSpPr/>
          <p:nvPr/>
        </p:nvSpPr>
        <p:spPr>
          <a:xfrm>
            <a:off x="7435966" y="90181"/>
            <a:ext cx="756038" cy="759915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  <a:cs typeface="Arial"/>
              </a:rPr>
              <a:t>DB</a:t>
            </a:r>
            <a:endParaRPr lang="en-US" altLang="ko-KR" dirty="0">
              <a:solidFill>
                <a:schemeClr val="bg2">
                  <a:lumMod val="25000"/>
                </a:schemeClr>
              </a:solidFill>
              <a:cs typeface="Arial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75" name="Group 7"/>
          <p:cNvGrpSpPr>
            <a:grpSpLocks/>
          </p:cNvGrpSpPr>
          <p:nvPr/>
        </p:nvGrpSpPr>
        <p:grpSpPr bwMode="auto">
          <a:xfrm>
            <a:off x="3568540" y="4124522"/>
            <a:ext cx="1230894" cy="565150"/>
            <a:chOff x="3558226" y="821719"/>
            <a:chExt cx="1230057" cy="56404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7" name="Process 62"/>
            <p:cNvSpPr>
              <a:spLocks noChangeArrowheads="1"/>
            </p:cNvSpPr>
            <p:nvPr/>
          </p:nvSpPr>
          <p:spPr bwMode="auto">
            <a:xfrm>
              <a:off x="3558226" y="82171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560394" y="973094"/>
              <a:ext cx="1227889" cy="276456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343437"/>
                  </a:solidFill>
                  <a:cs typeface="Arial"/>
                </a:rPr>
                <a:t>s</a:t>
              </a:r>
              <a:r>
                <a:rPr lang="en-US" sz="1200" dirty="0" err="1">
                  <a:solidFill>
                    <a:srgbClr val="343437"/>
                  </a:solidFill>
                  <a:latin typeface="+mn-lt"/>
                  <a:ea typeface="+mn-ea"/>
                  <a:cs typeface="Arial"/>
                </a:rPr>
                <a:t>endmail.jsp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sp>
        <p:nvSpPr>
          <p:cNvPr id="59" name="Process 62"/>
          <p:cNvSpPr>
            <a:spLocks noChangeArrowheads="1"/>
          </p:cNvSpPr>
          <p:nvPr/>
        </p:nvSpPr>
        <p:spPr bwMode="auto">
          <a:xfrm>
            <a:off x="3673503" y="6170777"/>
            <a:ext cx="2509435" cy="565150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blurRad="41275" dist="25400" dir="5400000" algn="tl" rotWithShape="0">
              <a:srgbClr val="68686D">
                <a:alpha val="34998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</a:rPr>
              <a:t>SMTPAuthenticator.java</a:t>
            </a:r>
            <a:endParaRPr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79" name="Group 7"/>
          <p:cNvGrpSpPr>
            <a:grpSpLocks/>
          </p:cNvGrpSpPr>
          <p:nvPr/>
        </p:nvGrpSpPr>
        <p:grpSpPr bwMode="auto">
          <a:xfrm>
            <a:off x="2675386" y="4551227"/>
            <a:ext cx="1228725" cy="565150"/>
            <a:chOff x="2815951" y="3195159"/>
            <a:chExt cx="1227889" cy="56404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0" name="Process 62"/>
            <p:cNvSpPr>
              <a:spLocks noChangeArrowheads="1"/>
            </p:cNvSpPr>
            <p:nvPr/>
          </p:nvSpPr>
          <p:spPr bwMode="auto">
            <a:xfrm>
              <a:off x="2815951" y="319515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815951" y="3333000"/>
              <a:ext cx="1227889" cy="27645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343437"/>
                  </a:solidFill>
                  <a:latin typeface="+mn-lt"/>
                  <a:ea typeface="+mn-ea"/>
                  <a:cs typeface="Arial"/>
                </a:rPr>
                <a:t>header.jsp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87" name="Group 32"/>
          <p:cNvGrpSpPr>
            <a:grpSpLocks/>
          </p:cNvGrpSpPr>
          <p:nvPr/>
        </p:nvGrpSpPr>
        <p:grpSpPr bwMode="auto">
          <a:xfrm>
            <a:off x="7520389" y="1712367"/>
            <a:ext cx="1471602" cy="1508889"/>
            <a:chOff x="5896892" y="1520487"/>
            <a:chExt cx="1149176" cy="1147920"/>
          </a:xfrm>
        </p:grpSpPr>
        <p:sp>
          <p:nvSpPr>
            <p:cNvPr id="88" name="Decision 97"/>
            <p:cNvSpPr>
              <a:spLocks noChangeArrowheads="1"/>
            </p:cNvSpPr>
            <p:nvPr/>
          </p:nvSpPr>
          <p:spPr bwMode="auto">
            <a:xfrm>
              <a:off x="5896892" y="1520487"/>
              <a:ext cx="1149176" cy="1147920"/>
            </a:xfrm>
            <a:prstGeom prst="flowChartDecision">
              <a:avLst/>
            </a:prstGeom>
            <a:solidFill>
              <a:srgbClr val="ECCBCA"/>
            </a:solidFill>
            <a:ln w="9525">
              <a:noFill/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896892" y="1974672"/>
              <a:ext cx="1149176" cy="2809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cs typeface="Arial"/>
                </a:rPr>
                <a:t>IDAO</a:t>
              </a:r>
            </a:p>
          </p:txBody>
        </p:sp>
      </p:grpSp>
      <p:cxnSp>
        <p:nvCxnSpPr>
          <p:cNvPr id="92" name="Straight Arrow Connector 154"/>
          <p:cNvCxnSpPr>
            <a:stCxn id="91" idx="1"/>
          </p:cNvCxnSpPr>
          <p:nvPr/>
        </p:nvCxnSpPr>
        <p:spPr>
          <a:xfrm flipH="1" flipV="1">
            <a:off x="7387964" y="2040999"/>
            <a:ext cx="132425" cy="453040"/>
          </a:xfrm>
          <a:prstGeom prst="straightConnector1">
            <a:avLst/>
          </a:prstGeom>
          <a:ln w="12700" cmpd="sng">
            <a:solidFill>
              <a:schemeClr val="bg2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124"/>
          <p:cNvSpPr/>
          <p:nvPr/>
        </p:nvSpPr>
        <p:spPr>
          <a:xfrm>
            <a:off x="7383787" y="1912225"/>
            <a:ext cx="808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ＭＳ Ｐゴシック" charset="0"/>
                <a:cs typeface="Arial"/>
              </a:rPr>
              <a:t>상속</a:t>
            </a:r>
            <a:endParaRPr lang="en-US" sz="1600" b="1" dirty="0">
              <a:solidFill>
                <a:schemeClr val="bg2">
                  <a:lumMod val="50000"/>
                </a:schemeClr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grpSp>
        <p:nvGrpSpPr>
          <p:cNvPr id="102" name="Group 7"/>
          <p:cNvGrpSpPr>
            <a:grpSpLocks/>
          </p:cNvGrpSpPr>
          <p:nvPr/>
        </p:nvGrpSpPr>
        <p:grpSpPr bwMode="auto">
          <a:xfrm>
            <a:off x="2770805" y="5573395"/>
            <a:ext cx="1228725" cy="565150"/>
            <a:chOff x="2815951" y="3195159"/>
            <a:chExt cx="1227889" cy="5640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03" name="Process 62"/>
            <p:cNvSpPr>
              <a:spLocks noChangeArrowheads="1"/>
            </p:cNvSpPr>
            <p:nvPr/>
          </p:nvSpPr>
          <p:spPr bwMode="auto">
            <a:xfrm>
              <a:off x="2815951" y="319515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815951" y="3333000"/>
              <a:ext cx="1227889" cy="27726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343437"/>
                  </a:solidFill>
                  <a:cs typeface="Arial"/>
                </a:rPr>
                <a:t>h</a:t>
              </a:r>
              <a:r>
                <a:rPr lang="en-US" sz="1200" dirty="0" err="1">
                  <a:solidFill>
                    <a:srgbClr val="343437"/>
                  </a:solidFill>
                  <a:latin typeface="+mn-lt"/>
                  <a:ea typeface="+mn-ea"/>
                  <a:cs typeface="Arial"/>
                </a:rPr>
                <a:t>omeinterior.jsp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105" name="Group 7"/>
          <p:cNvGrpSpPr>
            <a:grpSpLocks/>
          </p:cNvGrpSpPr>
          <p:nvPr/>
        </p:nvGrpSpPr>
        <p:grpSpPr bwMode="auto">
          <a:xfrm>
            <a:off x="2531767" y="3604241"/>
            <a:ext cx="1654546" cy="565150"/>
            <a:chOff x="2815951" y="3195159"/>
            <a:chExt cx="1227889" cy="56404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06" name="Process 62"/>
            <p:cNvSpPr>
              <a:spLocks noChangeArrowheads="1"/>
            </p:cNvSpPr>
            <p:nvPr/>
          </p:nvSpPr>
          <p:spPr bwMode="auto">
            <a:xfrm>
              <a:off x="2815951" y="319515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815951" y="3333000"/>
              <a:ext cx="1227889" cy="27645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343437"/>
                  </a:solidFill>
                  <a:cs typeface="Arial"/>
                </a:rPr>
                <a:t>sports.jsp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111" name="Group 7"/>
          <p:cNvGrpSpPr>
            <a:grpSpLocks/>
          </p:cNvGrpSpPr>
          <p:nvPr/>
        </p:nvGrpSpPr>
        <p:grpSpPr bwMode="auto">
          <a:xfrm>
            <a:off x="3571950" y="3093478"/>
            <a:ext cx="1228725" cy="565150"/>
            <a:chOff x="2815951" y="3195159"/>
            <a:chExt cx="1227889" cy="56404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12" name="Process 62"/>
            <p:cNvSpPr>
              <a:spLocks noChangeArrowheads="1"/>
            </p:cNvSpPr>
            <p:nvPr/>
          </p:nvSpPr>
          <p:spPr bwMode="auto">
            <a:xfrm>
              <a:off x="2815951" y="319515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815951" y="3333000"/>
              <a:ext cx="1227889" cy="27726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 err="1">
                  <a:solidFill>
                    <a:srgbClr val="343437"/>
                  </a:solidFill>
                  <a:cs typeface="Arial"/>
                </a:rPr>
                <a:t>electronics.jsp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117" name="Group 7"/>
          <p:cNvGrpSpPr>
            <a:grpSpLocks/>
          </p:cNvGrpSpPr>
          <p:nvPr/>
        </p:nvGrpSpPr>
        <p:grpSpPr bwMode="auto">
          <a:xfrm>
            <a:off x="1006525" y="2704871"/>
            <a:ext cx="1228725" cy="565150"/>
            <a:chOff x="2815951" y="3195159"/>
            <a:chExt cx="1227889" cy="56404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8" name="Process 62"/>
            <p:cNvSpPr>
              <a:spLocks noChangeArrowheads="1"/>
            </p:cNvSpPr>
            <p:nvPr/>
          </p:nvSpPr>
          <p:spPr bwMode="auto">
            <a:xfrm>
              <a:off x="2815951" y="319515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815951" y="3333000"/>
              <a:ext cx="1227889" cy="27645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343437"/>
                  </a:solidFill>
                  <a:cs typeface="Arial"/>
                </a:rPr>
                <a:t>etc1.jsp</a:t>
              </a:r>
              <a:endParaRPr lang="en-US" sz="1200" dirty="0">
                <a:solidFill>
                  <a:srgbClr val="343437"/>
                </a:solidFill>
                <a:latin typeface="+mn-lt"/>
                <a:ea typeface="+mn-ea"/>
                <a:cs typeface="Arial"/>
              </a:endParaRPr>
            </a:p>
          </p:txBody>
        </p:sp>
      </p:grpSp>
      <p:grpSp>
        <p:nvGrpSpPr>
          <p:cNvPr id="120" name="Group 7"/>
          <p:cNvGrpSpPr>
            <a:grpSpLocks/>
          </p:cNvGrpSpPr>
          <p:nvPr/>
        </p:nvGrpSpPr>
        <p:grpSpPr bwMode="auto">
          <a:xfrm>
            <a:off x="2558174" y="2698537"/>
            <a:ext cx="1228725" cy="565150"/>
            <a:chOff x="2815951" y="3195159"/>
            <a:chExt cx="1227889" cy="56404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21" name="Process 62"/>
            <p:cNvSpPr>
              <a:spLocks noChangeArrowheads="1"/>
            </p:cNvSpPr>
            <p:nvPr/>
          </p:nvSpPr>
          <p:spPr bwMode="auto">
            <a:xfrm>
              <a:off x="2815951" y="3195159"/>
              <a:ext cx="1227889" cy="564041"/>
            </a:xfrm>
            <a:prstGeom prst="flowChartProcess">
              <a:avLst/>
            </a:prstGeom>
            <a:grpFill/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41275" dist="25400" dir="5400000" algn="tl" rotWithShape="0">
                <a:srgbClr val="68686D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815951" y="3333000"/>
              <a:ext cx="1227889" cy="27645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343437"/>
                  </a:solidFill>
                  <a:cs typeface="Arial"/>
                </a:rPr>
                <a:t>e</a:t>
              </a:r>
              <a:r>
                <a:rPr lang="en-US" sz="1200" dirty="0">
                  <a:solidFill>
                    <a:srgbClr val="343437"/>
                  </a:solidFill>
                  <a:latin typeface="+mn-lt"/>
                  <a:ea typeface="+mn-ea"/>
                  <a:cs typeface="Arial"/>
                </a:rPr>
                <a:t>tc2.jsp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1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96"/>
    </mc:Choice>
    <mc:Fallback xmlns="">
      <p:transition spd="slow" advTm="3709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78400" y="544869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Architecture </a:t>
            </a:r>
            <a:r>
              <a:rPr lang="ko-KR" altLang="en-US" sz="2400" b="1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구성요소</a:t>
            </a:r>
            <a:endParaRPr lang="en-US" altLang="ko-KR" sz="2400" b="1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400" y="1303841"/>
            <a:ext cx="2743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panels.jsp</a:t>
            </a:r>
            <a:endParaRPr lang="en-US" altLang="ko-KR" b="1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홈페이지에 처음 접속했을 때 메인 화면을 보여준다</a:t>
            </a: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clothes.jsp</a:t>
            </a:r>
            <a:r>
              <a:rPr lang="en-US" altLang="ko-KR" b="1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b="1" dirty="0" err="1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homeinterior.jsp</a:t>
            </a:r>
            <a:r>
              <a:rPr lang="en-US" altLang="ko-KR" b="1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b="1" dirty="0" err="1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sports.jsp</a:t>
            </a:r>
            <a:r>
              <a:rPr lang="en-US" altLang="ko-KR" b="1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b="1" dirty="0" err="1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electronics.jsp</a:t>
            </a:r>
            <a:r>
              <a:rPr lang="en-US" altLang="ko-KR" b="1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b="1" dirty="0" err="1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etc.jsp</a:t>
            </a:r>
            <a:endParaRPr lang="en-US" altLang="ko-KR" b="1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사용자가 비교를 원하는 제품을 끌어와서 저장할 수 있는 그리드를 제공한다</a:t>
            </a: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blank.jsp</a:t>
            </a:r>
            <a:endParaRPr lang="en-US" altLang="ko-KR" b="1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사이트에 관한 간단한 설명을 제공한다</a:t>
            </a: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login.jsp</a:t>
            </a:r>
            <a:r>
              <a:rPr lang="en-US" altLang="ko-KR" b="1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b="1" dirty="0" err="1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logout.jsp</a:t>
            </a:r>
            <a:endParaRPr lang="en-US" altLang="ko-KR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creating_account.jsp</a:t>
            </a:r>
            <a:endParaRPr lang="en-US" altLang="ko-KR" b="1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사용자가 회원가입을 할 수 있도록 한다</a:t>
            </a: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44390"/>
          <a:stretch/>
        </p:blipFill>
        <p:spPr>
          <a:xfrm>
            <a:off x="0" y="0"/>
            <a:ext cx="4572000" cy="68739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9" name="타원 8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81188" y="1102908"/>
              <a:ext cx="9797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구성요소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261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2"/>
    </mc:Choice>
    <mc:Fallback xmlns="">
      <p:transition spd="slow" advTm="16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78400" y="544869"/>
            <a:ext cx="375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Architecture </a:t>
            </a:r>
            <a:r>
              <a:rPr lang="ko-KR" altLang="en-US" sz="2400" b="1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구성요소</a:t>
            </a:r>
            <a:endParaRPr lang="en-US" altLang="ko-KR" sz="2400" b="1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44390"/>
          <a:stretch/>
        </p:blipFill>
        <p:spPr>
          <a:xfrm>
            <a:off x="0" y="0"/>
            <a:ext cx="4572000" cy="68739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9" name="타원 8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81188" y="1102908"/>
              <a:ext cx="9797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구성요소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486400" y="1356824"/>
            <a:ext cx="2743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UserController.java, YoukhiController.java</a:t>
            </a:r>
          </a:p>
          <a:p>
            <a:r>
              <a:rPr lang="en-US" altLang="ko-KR" dirty="0" err="1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Jsp</a:t>
            </a:r>
            <a:r>
              <a:rPr lang="ko-KR" altLang="en-US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페이지에서 값을 전달받고 </a:t>
            </a: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DAO</a:t>
            </a:r>
            <a:r>
              <a:rPr lang="ko-KR" altLang="en-US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객체로 보내는 역할을  한다</a:t>
            </a: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****DAO.java</a:t>
            </a:r>
          </a:p>
          <a:p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lang="ko-KR" altLang="en-US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연결하고 데이터를 저장한다</a:t>
            </a: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****Bean.java</a:t>
            </a:r>
          </a:p>
          <a:p>
            <a:r>
              <a:rPr lang="ko-KR" altLang="en-US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객체를 관리하기 쉽도록  </a:t>
            </a: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setter</a:t>
            </a:r>
            <a:r>
              <a:rPr lang="ko-KR" altLang="en-US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함수와 </a:t>
            </a: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getter</a:t>
            </a:r>
            <a:r>
              <a:rPr lang="ko-KR" altLang="en-US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함수를 가지고 있다</a:t>
            </a:r>
            <a:r>
              <a:rPr lang="en-US" altLang="ko-KR" dirty="0">
                <a:solidFill>
                  <a:srgbClr val="40404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dirty="0">
              <a:solidFill>
                <a:srgbClr val="40404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688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24"/>
    </mc:Choice>
    <mc:Fallback xmlns="">
      <p:transition spd="slow" advTm="2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14" name="타원 13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95377" y="1102908"/>
              <a:ext cx="3513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DB</a:t>
              </a:r>
              <a:endParaRPr lang="ko-KR" altLang="en-US" sz="10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06381" y="2085178"/>
            <a:ext cx="8577450" cy="3041945"/>
            <a:chOff x="109350" y="2153527"/>
            <a:chExt cx="8797482" cy="3143278"/>
          </a:xfrm>
        </p:grpSpPr>
        <p:sp>
          <p:nvSpPr>
            <p:cNvPr id="5" name="사각형: 둥근 모서리 4"/>
            <p:cNvSpPr/>
            <p:nvPr/>
          </p:nvSpPr>
          <p:spPr>
            <a:xfrm>
              <a:off x="109350" y="3434498"/>
              <a:ext cx="1173646" cy="810705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USER</a:t>
              </a:r>
              <a:endParaRPr lang="ko-KR" altLang="en-US" dirty="0"/>
            </a:p>
          </p:txBody>
        </p:sp>
        <p:sp>
          <p:nvSpPr>
            <p:cNvPr id="21" name="사각형: 둥근 모서리 20"/>
            <p:cNvSpPr/>
            <p:nvPr/>
          </p:nvSpPr>
          <p:spPr>
            <a:xfrm>
              <a:off x="3634841" y="3493619"/>
              <a:ext cx="1322640" cy="712614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PRODUCT</a:t>
              </a:r>
              <a:endParaRPr lang="ko-KR" altLang="en-US" dirty="0"/>
            </a:p>
          </p:txBody>
        </p:sp>
        <p:sp>
          <p:nvSpPr>
            <p:cNvPr id="23" name="사각형: 둥근 모서리 22"/>
            <p:cNvSpPr/>
            <p:nvPr/>
          </p:nvSpPr>
          <p:spPr>
            <a:xfrm>
              <a:off x="7584192" y="2153527"/>
              <a:ext cx="1322640" cy="810705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CATEGORY</a:t>
              </a:r>
              <a:endParaRPr lang="ko-KR" altLang="en-US" dirty="0"/>
            </a:p>
          </p:txBody>
        </p:sp>
        <p:sp>
          <p:nvSpPr>
            <p:cNvPr id="24" name="사각형: 둥근 모서리 23"/>
            <p:cNvSpPr/>
            <p:nvPr/>
          </p:nvSpPr>
          <p:spPr>
            <a:xfrm>
              <a:off x="7584192" y="4486100"/>
              <a:ext cx="1322640" cy="810705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IMAGES</a:t>
              </a:r>
              <a:endParaRPr lang="ko-KR" altLang="en-US" dirty="0"/>
            </a:p>
          </p:txBody>
        </p:sp>
        <p:cxnSp>
          <p:nvCxnSpPr>
            <p:cNvPr id="39" name="직선 연결선 38"/>
            <p:cNvCxnSpPr>
              <a:stCxn id="5" idx="3"/>
              <a:endCxn id="68" idx="1"/>
            </p:cNvCxnSpPr>
            <p:nvPr/>
          </p:nvCxnSpPr>
          <p:spPr>
            <a:xfrm>
              <a:off x="1282996" y="3839851"/>
              <a:ext cx="473588" cy="1007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cxnSp>
        <p:cxnSp>
          <p:nvCxnSpPr>
            <p:cNvPr id="43" name="직선 연결선 42"/>
            <p:cNvCxnSpPr>
              <a:stCxn id="21" idx="3"/>
              <a:endCxn id="103" idx="1"/>
            </p:cNvCxnSpPr>
            <p:nvPr/>
          </p:nvCxnSpPr>
          <p:spPr>
            <a:xfrm flipV="1">
              <a:off x="4957481" y="2558880"/>
              <a:ext cx="638847" cy="129104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cxnSp>
        <p:cxnSp>
          <p:nvCxnSpPr>
            <p:cNvPr id="45" name="직선 연결선 44"/>
            <p:cNvCxnSpPr>
              <a:stCxn id="114" idx="1"/>
              <a:endCxn id="21" idx="3"/>
            </p:cNvCxnSpPr>
            <p:nvPr/>
          </p:nvCxnSpPr>
          <p:spPr>
            <a:xfrm flipH="1" flipV="1">
              <a:off x="4957481" y="3849926"/>
              <a:ext cx="638847" cy="101793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cxnSp>
        <p:sp>
          <p:nvSpPr>
            <p:cNvPr id="68" name="다이아몬드 67"/>
            <p:cNvSpPr/>
            <p:nvPr/>
          </p:nvSpPr>
          <p:spPr>
            <a:xfrm>
              <a:off x="1756584" y="3634569"/>
              <a:ext cx="1508813" cy="430714"/>
            </a:xfrm>
            <a:prstGeom prst="diamond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wish</a:t>
              </a:r>
              <a:endParaRPr lang="ko-KR" altLang="en-US" dirty="0"/>
            </a:p>
          </p:txBody>
        </p:sp>
        <p:cxnSp>
          <p:nvCxnSpPr>
            <p:cNvPr id="71" name="직선 연결선 70"/>
            <p:cNvCxnSpPr>
              <a:stCxn id="21" idx="1"/>
              <a:endCxn id="68" idx="3"/>
            </p:cNvCxnSpPr>
            <p:nvPr/>
          </p:nvCxnSpPr>
          <p:spPr>
            <a:xfrm flipH="1">
              <a:off x="3265397" y="3849926"/>
              <a:ext cx="369444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cxnSp>
        <p:sp>
          <p:nvSpPr>
            <p:cNvPr id="103" name="다이아몬드 102"/>
            <p:cNvSpPr/>
            <p:nvPr/>
          </p:nvSpPr>
          <p:spPr>
            <a:xfrm>
              <a:off x="5596328" y="2219515"/>
              <a:ext cx="1118554" cy="678730"/>
            </a:xfrm>
            <a:prstGeom prst="diamond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has</a:t>
              </a:r>
              <a:endParaRPr lang="ko-KR" altLang="en-US" dirty="0"/>
            </a:p>
          </p:txBody>
        </p:sp>
        <p:cxnSp>
          <p:nvCxnSpPr>
            <p:cNvPr id="106" name="직선 연결선 105"/>
            <p:cNvCxnSpPr>
              <a:stCxn id="103" idx="3"/>
              <a:endCxn id="23" idx="1"/>
            </p:cNvCxnSpPr>
            <p:nvPr/>
          </p:nvCxnSpPr>
          <p:spPr>
            <a:xfrm>
              <a:off x="6714882" y="2558880"/>
              <a:ext cx="86931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cxnSp>
        <p:sp>
          <p:nvSpPr>
            <p:cNvPr id="114" name="다이아몬드 113"/>
            <p:cNvSpPr/>
            <p:nvPr/>
          </p:nvSpPr>
          <p:spPr>
            <a:xfrm>
              <a:off x="5596328" y="4528495"/>
              <a:ext cx="1118554" cy="678730"/>
            </a:xfrm>
            <a:prstGeom prst="diamond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has</a:t>
              </a:r>
              <a:endParaRPr lang="ko-KR" altLang="en-US" dirty="0"/>
            </a:p>
          </p:txBody>
        </p:sp>
        <p:cxnSp>
          <p:nvCxnSpPr>
            <p:cNvPr id="117" name="직선 연결선 116"/>
            <p:cNvCxnSpPr>
              <a:stCxn id="24" idx="1"/>
              <a:endCxn id="114" idx="3"/>
            </p:cNvCxnSpPr>
            <p:nvPr/>
          </p:nvCxnSpPr>
          <p:spPr>
            <a:xfrm flipH="1" flipV="1">
              <a:off x="6714882" y="4867860"/>
              <a:ext cx="869310" cy="2359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1287710" y="3427176"/>
              <a:ext cx="356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</a:t>
              </a:r>
              <a:endParaRPr lang="ko-KR" altLang="en-US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184686" y="2183334"/>
              <a:ext cx="356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953847" y="4122970"/>
              <a:ext cx="356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080736" y="4522120"/>
              <a:ext cx="356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171008" y="3455206"/>
              <a:ext cx="356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</a:t>
              </a:r>
              <a:endParaRPr lang="ko-KR" altLang="en-US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915786" y="2974804"/>
              <a:ext cx="356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29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6092"/>
    </mc:Choice>
    <mc:Fallback xmlns="">
      <p:transition advTm="260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9" name="타원 8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9232" y="1102908"/>
              <a:ext cx="5036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DB</a:t>
              </a:r>
              <a:endParaRPr lang="ko-KR" altLang="en-US" sz="1050" spc="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24" y="145249"/>
            <a:ext cx="6564092" cy="17760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6" y="1996789"/>
            <a:ext cx="8470570" cy="25198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6" y="4598714"/>
            <a:ext cx="8470571" cy="20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78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9" name="타원 8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9232" y="1102908"/>
              <a:ext cx="5036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DB</a:t>
              </a:r>
              <a:endParaRPr lang="ko-KR" altLang="en-US" sz="1050" spc="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27" y="3493630"/>
            <a:ext cx="8391737" cy="2708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62" y="1229866"/>
            <a:ext cx="6983102" cy="212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86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9" name="타원 8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22677" y="1102908"/>
              <a:ext cx="10967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역할 분담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60" y="2460396"/>
            <a:ext cx="3245758" cy="2168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506" y="1769648"/>
            <a:ext cx="2149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유강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HTML5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Javascript</a:t>
            </a:r>
            <a:endParaRPr lang="en-US" altLang="ko-KR" sz="1400" u="sng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CSS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DAO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Sidebar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lang="ko-KR" alt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 </a:t>
            </a: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wish, images,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u="sng" dirty="0">
              <a:solidFill>
                <a:schemeClr val="bg2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u="sng" dirty="0">
              <a:solidFill>
                <a:schemeClr val="bg2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5860" y="1593130"/>
            <a:ext cx="21493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혜지</a:t>
            </a:r>
            <a:endParaRPr lang="en-US" altLang="ko-KR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HTML5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Javascript</a:t>
            </a:r>
            <a:endParaRPr lang="en-US" altLang="ko-KR" sz="1400" u="sng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Javabean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 Schema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HTML5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Logout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Creating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Sending Emails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lang="ko-KR" altLang="en-US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 </a:t>
            </a:r>
            <a:r>
              <a:rPr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category, user,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u="sng" dirty="0">
              <a:solidFill>
                <a:schemeClr val="bg2">
                  <a:lumMod val="7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화살표 연결선 9"/>
          <p:cNvCxnSpPr>
            <a:stCxn id="12" idx="1"/>
          </p:cNvCxnSpPr>
          <p:nvPr/>
        </p:nvCxnSpPr>
        <p:spPr>
          <a:xfrm flipH="1" flipV="1">
            <a:off x="5967168" y="2912888"/>
            <a:ext cx="758692" cy="819289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3"/>
          </p:cNvCxnSpPr>
          <p:nvPr/>
        </p:nvCxnSpPr>
        <p:spPr>
          <a:xfrm>
            <a:off x="2746818" y="3339309"/>
            <a:ext cx="1346224" cy="315924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415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9" name="타원 8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30079" y="1102908"/>
              <a:ext cx="8819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DEMO</a:t>
              </a:r>
              <a:endParaRPr lang="ko-KR" altLang="en-US" sz="1050" spc="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82191" y="2691245"/>
            <a:ext cx="3408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DEMO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04596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466975" y="2600325"/>
            <a:ext cx="1657350" cy="1657350"/>
          </a:xfrm>
          <a:prstGeom prst="ellipse">
            <a:avLst/>
          </a:prstGeom>
          <a:solidFill>
            <a:srgbClr val="F4F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val 15"/>
          <p:cNvSpPr/>
          <p:nvPr/>
        </p:nvSpPr>
        <p:spPr>
          <a:xfrm>
            <a:off x="5010150" y="2600325"/>
            <a:ext cx="1657350" cy="1657350"/>
          </a:xfrm>
          <a:prstGeom prst="ellipse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228785" y="42203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 01. 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5671" y="1579581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 02. 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적용기술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0919" y="2737132"/>
            <a:ext cx="329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 03. 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전체 시스템 구조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1536" y="3835287"/>
            <a:ext cx="257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 04. DB Schema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6260" y="4933442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 05. Demo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94613" y="600929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CHAPTER 06. </a:t>
            </a:r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질문</a:t>
            </a:r>
          </a:p>
        </p:txBody>
      </p:sp>
    </p:spTree>
    <p:extLst>
      <p:ext uri="{BB962C8B-B14F-4D97-AF65-F5344CB8AC3E}">
        <p14:creationId xmlns:p14="http://schemas.microsoft.com/office/powerpoint/2010/main" val="39276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8"/>
    </mc:Choice>
    <mc:Fallback xmlns="">
      <p:transition spd="slow" advTm="195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9" name="타원 8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30079" y="1102908"/>
              <a:ext cx="8819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DEMO</a:t>
              </a:r>
              <a:endParaRPr lang="ko-KR" altLang="en-US" sz="1050" spc="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28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0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9" name="타원 8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30079" y="1102908"/>
              <a:ext cx="8819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DEMO</a:t>
              </a:r>
              <a:endParaRPr lang="ko-KR" altLang="en-US" sz="1050" spc="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28"/>
            <a:ext cx="9144000" cy="485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328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87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9" name="타원 8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30079" y="1102908"/>
              <a:ext cx="8819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DEMO</a:t>
              </a:r>
              <a:endParaRPr lang="ko-KR" altLang="en-US" sz="1050" spc="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28"/>
            <a:ext cx="9144000" cy="485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328"/>
            <a:ext cx="9144000" cy="4857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5328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33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9" name="타원 8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30079" y="1102908"/>
              <a:ext cx="8819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DEMO</a:t>
              </a:r>
              <a:endParaRPr lang="ko-KR" altLang="en-US" sz="1050" spc="6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28"/>
            <a:ext cx="9144000" cy="485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328"/>
            <a:ext cx="9144000" cy="4857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5328"/>
            <a:ext cx="9144000" cy="4857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6379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4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356021" y="3044279"/>
            <a:ext cx="4431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Arial Rounded MT Bold" panose="020F0704030504030204" pitchFamily="34" charset="0"/>
              </a:rPr>
              <a:t>THANK YOU</a:t>
            </a:r>
            <a:endParaRPr lang="ko-KR" alt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692486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6021" y="1982450"/>
            <a:ext cx="4431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400" dirty="0">
              <a:latin typeface="Arial Rounded MT Bold" panose="020F0704030504030204" pitchFamily="34" charset="0"/>
            </a:endParaRPr>
          </a:p>
          <a:p>
            <a:pPr algn="ctr"/>
            <a:endParaRPr lang="ko-KR" altLang="en-US" sz="4400" dirty="0">
              <a:latin typeface="Arial Rounded MT Bold" panose="020F0704030504030204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18" name="타원 17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5581" y="724902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9957" y="1103500"/>
              <a:ext cx="58221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개요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33" y="2899530"/>
            <a:ext cx="5166873" cy="30957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244" y="2068317"/>
            <a:ext cx="4525946" cy="27213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954" y="624680"/>
            <a:ext cx="4545408" cy="27155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8133" y="2870164"/>
            <a:ext cx="7311807" cy="707886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어떤  제품을 선택하시겠습니까</a:t>
            </a:r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30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79"/>
    </mc:Choice>
    <mc:Fallback xmlns="">
      <p:transition spd="slow" advTm="5727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76625" y="3648074"/>
            <a:ext cx="82519" cy="825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3770539" y="3648074"/>
            <a:ext cx="82519" cy="825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064453" y="3648074"/>
            <a:ext cx="82519" cy="825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4358367" y="3648074"/>
            <a:ext cx="82519" cy="825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4652281" y="3648074"/>
            <a:ext cx="82519" cy="825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946195" y="3648074"/>
            <a:ext cx="82519" cy="825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5240109" y="3648074"/>
            <a:ext cx="82519" cy="825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5534025" y="3648074"/>
            <a:ext cx="82519" cy="8251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56020" y="1331558"/>
            <a:ext cx="44319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4400" dirty="0">
              <a:latin typeface="Arial Rounded MT Bold" panose="020F0704030504030204" pitchFamily="34" charset="0"/>
            </a:endParaRPr>
          </a:p>
          <a:p>
            <a:pPr algn="ctr"/>
            <a:r>
              <a:rPr lang="en-US" altLang="ko-KR" sz="9600" dirty="0">
                <a:latin typeface="Arial Rounded MT Bold" panose="020F0704030504030204" pitchFamily="34" charset="0"/>
              </a:rPr>
              <a:t>?</a:t>
            </a:r>
            <a:endParaRPr lang="ko-KR" altLang="en-US" sz="96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3537" y="4038600"/>
            <a:ext cx="587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여러 사이트에서 판매중인 상품을 한 눈에 비교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18" name="타원 17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5581" y="724902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9957" y="1103500"/>
              <a:ext cx="58221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개요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9531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41"/>
    </mc:Choice>
    <mc:Fallback xmlns="">
      <p:transition spd="slow" advTm="1494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0765" y="2254268"/>
            <a:ext cx="75945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Drag &amp; Drop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편한 </a:t>
            </a:r>
            <a:r>
              <a:rPr lang="en-US" altLang="ko-KR" sz="28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wishboard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작성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비밀번호를 잊어버렸을 때 이메일로 비밀번호를 전송 받는 기능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헷갈리지 않게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Category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제공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endParaRPr lang="en-US" altLang="ko-KR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143000" indent="-1143000">
              <a:buFont typeface="Wingdings" panose="05000000000000000000" pitchFamily="2" charset="2"/>
              <a:buChar char="§"/>
            </a:pPr>
            <a:endParaRPr lang="en-US" altLang="ko-KR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143000" indent="-1143000">
              <a:buFont typeface="Wingdings" panose="05000000000000000000" pitchFamily="2" charset="2"/>
              <a:buChar char="§"/>
            </a:pPr>
            <a:endParaRPr lang="en-US" altLang="ko-KR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1143000" indent="-1143000" algn="ctr">
              <a:buFont typeface="Wingdings" panose="05000000000000000000" pitchFamily="2" charset="2"/>
              <a:buChar char="§"/>
            </a:pPr>
            <a:endParaRPr lang="ko-KR" altLang="en-US" sz="2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18" name="타원 17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5581" y="724902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81186" y="1103500"/>
              <a:ext cx="9797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주요기능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25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94"/>
    </mc:Choice>
    <mc:Fallback xmlns="">
      <p:transition spd="slow" advTm="191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143"/>
          <a:stretch/>
        </p:blipFill>
        <p:spPr>
          <a:xfrm>
            <a:off x="611188" y="2100262"/>
            <a:ext cx="3975138" cy="2657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63494" y="1934199"/>
            <a:ext cx="3675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Drag &amp; Drop 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편한 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wish board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작성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ko-KR" altLang="en-US" sz="2800" dirty="0">
              <a:solidFill>
                <a:srgbClr val="4040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3494" y="3319194"/>
            <a:ext cx="3580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이미지를 복사해서 저장할 수 있는 그리드를 제공한다</a:t>
            </a:r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사용자는 </a:t>
            </a:r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 &amp; Drop </a:t>
            </a:r>
            <a:r>
              <a:rPr lang="ko-KR" alt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이용하여 제품 이미지를 그리드 내로 복사한다</a:t>
            </a:r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7" name="타원 6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1186" y="1102908"/>
              <a:ext cx="9797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주요기능</a:t>
              </a:r>
            </a:p>
          </p:txBody>
        </p:sp>
      </p:grpSp>
      <p:pic>
        <p:nvPicPr>
          <p:cNvPr id="4" name="녹화_2016_11_27_15_18_44_7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17848" end="111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188" y="2100261"/>
            <a:ext cx="3975138" cy="2657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07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9312"/>
    </mc:Choice>
    <mc:Fallback xmlns="">
      <p:transition advTm="69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5" grpId="0"/>
    </p:bldLst>
  </p:timing>
  <p:extLst mod="1">
    <p:ext uri="{E180D4A7-C9FB-4DFB-919C-405C955672EB}">
      <p14:showEvtLst xmlns:p14="http://schemas.microsoft.com/office/powerpoint/2010/main">
        <p14:playEvt time="29033" objId="4"/>
        <p14:stopEvt time="33973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143"/>
          <a:stretch/>
        </p:blipFill>
        <p:spPr>
          <a:xfrm>
            <a:off x="611188" y="2100262"/>
            <a:ext cx="3975138" cy="2657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63494" y="1934199"/>
            <a:ext cx="3675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당장 사지 않아도 괜찮은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History 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 제공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ko-KR" altLang="en-US" sz="2800" dirty="0">
              <a:solidFill>
                <a:srgbClr val="4040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3494" y="3542020"/>
            <a:ext cx="3580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비교중인 상품 목록을 저장하고 싶을 경우를 위한 저장기능을 제공한다</a:t>
            </a:r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나중에 저장된 데이터를 불러와서 비교를 이어 나갈 수 있다</a:t>
            </a:r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7" name="타원 6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1186" y="1102908"/>
              <a:ext cx="9797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주요기능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2078070"/>
            <a:ext cx="3975138" cy="2679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35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4480"/>
    </mc:Choice>
    <mc:Fallback xmlns="">
      <p:transition advTm="24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143"/>
          <a:stretch/>
        </p:blipFill>
        <p:spPr>
          <a:xfrm>
            <a:off x="611188" y="2100262"/>
            <a:ext cx="3975138" cy="2657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63494" y="1934199"/>
            <a:ext cx="3675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비밀번호를 </a:t>
            </a:r>
            <a:r>
              <a:rPr lang="ko-KR" altLang="en-US" sz="2800" b="1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잊어버렸어도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걱정없이 이메일로 찾을 수 있는 기능</a:t>
            </a:r>
            <a:endParaRPr lang="ko-KR" altLang="en-US" sz="2800" dirty="0">
              <a:solidFill>
                <a:srgbClr val="4040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3494" y="3542020"/>
            <a:ext cx="3580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로그인 화면에서 </a:t>
            </a:r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‘forgot password’</a:t>
            </a:r>
            <a:r>
              <a:rPr lang="ko-KR" alt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버튼을 누르고 이메일을 입력하면 </a:t>
            </a:r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SMTP</a:t>
            </a:r>
            <a:r>
              <a:rPr lang="ko-KR" alt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서버를 통해 잊어버린 비밀번호를 이메일로 전달받는다</a:t>
            </a:r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400" strike="sngStrike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7" name="타원 6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1186" y="1102908"/>
              <a:ext cx="9797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주요기능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2078070"/>
            <a:ext cx="3975138" cy="2679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2078070"/>
            <a:ext cx="3975138" cy="2679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657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4480"/>
    </mc:Choice>
    <mc:Fallback xmlns="">
      <p:transition advTm="24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143"/>
          <a:stretch/>
        </p:blipFill>
        <p:spPr>
          <a:xfrm>
            <a:off x="611188" y="2100262"/>
            <a:ext cx="3975138" cy="2657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63494" y="1934199"/>
            <a:ext cx="3675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헷갈리지 않게</a:t>
            </a:r>
            <a:endParaRPr lang="en-US" altLang="ko-KR" sz="28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Category 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기능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제공</a:t>
            </a:r>
            <a:r>
              <a:rPr lang="en-US" altLang="ko-KR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ko-KR" altLang="en-US" sz="2800" dirty="0">
              <a:solidFill>
                <a:srgbClr val="4040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3494" y="3552406"/>
            <a:ext cx="3580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제품을 분류하여 위시리스트를 작성할 수 있도록 </a:t>
            </a:r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r>
              <a:rPr lang="ko-KR" alt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 공간을 제공한다</a:t>
            </a:r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사용자는 카테고리를 선택하여 같은 범주의 제품은 한 공간에 모아둔다</a:t>
            </a:r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936345" y="6627168"/>
            <a:ext cx="23839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2016. WISH-BOARD all rights reserved.</a:t>
            </a:r>
            <a:endParaRPr lang="ko-KR" altLang="en-US" sz="9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06381" y="170645"/>
            <a:ext cx="1529366" cy="1529366"/>
            <a:chOff x="306381" y="170645"/>
            <a:chExt cx="1529366" cy="1529366"/>
          </a:xfrm>
        </p:grpSpPr>
        <p:sp>
          <p:nvSpPr>
            <p:cNvPr id="7" name="타원 6"/>
            <p:cNvSpPr/>
            <p:nvPr/>
          </p:nvSpPr>
          <p:spPr>
            <a:xfrm>
              <a:off x="306381" y="170645"/>
              <a:ext cx="1529366" cy="152936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8989" y="725494"/>
              <a:ext cx="1410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CONTENTS</a:t>
              </a:r>
              <a:endParaRPr lang="ko-KR" altLang="en-US" sz="1400" spc="300" dirty="0">
                <a:solidFill>
                  <a:schemeClr val="bg2">
                    <a:lumMod val="1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82846" y="1068089"/>
              <a:ext cx="11176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1186" y="1102908"/>
              <a:ext cx="97975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spc="600" dirty="0">
                  <a:solidFill>
                    <a:schemeClr val="bg2">
                      <a:lumMod val="10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</a:rPr>
                <a:t>주요기능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8" y="2100262"/>
            <a:ext cx="3975138" cy="2657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611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4145"/>
    </mc:Choice>
    <mc:Fallback xmlns="">
      <p:transition advTm="24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2.3|2.4|4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|1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|1.1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699</Words>
  <Application>Microsoft Office PowerPoint</Application>
  <PresentationFormat>화면 슬라이드 쇼(4:3)</PresentationFormat>
  <Paragraphs>221</Paragraphs>
  <Slides>24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Arial</vt:lpstr>
      <vt:lpstr>ＭＳ Ｐゴシック</vt:lpstr>
      <vt:lpstr>Calibri Light</vt:lpstr>
      <vt:lpstr>조선일보명조</vt:lpstr>
      <vt:lpstr>맑은 고딕</vt:lpstr>
      <vt:lpstr>Arial Rounded MT Bold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440</cp:revision>
  <dcterms:created xsi:type="dcterms:W3CDTF">2015-10-11T11:17:49Z</dcterms:created>
  <dcterms:modified xsi:type="dcterms:W3CDTF">2017-11-14T05:47:36Z</dcterms:modified>
</cp:coreProperties>
</file>